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81" r:id="rId12"/>
    <p:sldId id="266" r:id="rId13"/>
    <p:sldId id="267" r:id="rId14"/>
    <p:sldId id="269" r:id="rId15"/>
    <p:sldId id="268" r:id="rId16"/>
    <p:sldId id="275" r:id="rId17"/>
    <p:sldId id="270" r:id="rId18"/>
    <p:sldId id="282" r:id="rId19"/>
    <p:sldId id="271" r:id="rId20"/>
    <p:sldId id="273" r:id="rId21"/>
    <p:sldId id="272"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1" d="100"/>
          <a:sy n="81" d="100"/>
        </p:scale>
        <p:origin x="1013" y="6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359F98D-4721-4B41-92A0-2CB454D615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9F98D-4721-4B41-92A0-2CB454D615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7C3F9-5EF7-7F4C-AB53-98150E0E899B}"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359F98D-4721-4B41-92A0-2CB454D615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359F98D-4721-4B41-92A0-2CB454D615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A359F98D-4721-4B41-92A0-2CB454D615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A359F98D-4721-4B41-92A0-2CB454D615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7C3F9-5EF7-7F4C-AB53-98150E0E899B}"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59F98D-4721-4B41-92A0-2CB454D615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359F98D-4721-4B41-92A0-2CB454D615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A359F98D-4721-4B41-92A0-2CB454D615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A359F98D-4721-4B41-92A0-2CB454D615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59F98D-4721-4B41-92A0-2CB454D615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59F98D-4721-4B41-92A0-2CB454D615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47C3F9-5EF7-7F4C-AB53-98150E0E899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A359F98D-4721-4B41-92A0-2CB454D6152D}" type="datetimeFigureOut">
              <a:rPr lang="en-US" smtClean="0"/>
              <a:t>10/13/2016</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2447C3F9-5EF7-7F4C-AB53-98150E0E899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tmayfield@drexelbobcats.ne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5184" y="1573486"/>
            <a:ext cx="6530040" cy="1470025"/>
          </a:xfrm>
        </p:spPr>
        <p:txBody>
          <a:bodyPr/>
          <a:lstStyle/>
          <a:p>
            <a:r>
              <a:rPr lang="en-US" sz="5400" b="1" dirty="0" smtClean="0"/>
              <a:t>Drexel R-IV</a:t>
            </a:r>
            <a:br>
              <a:rPr lang="en-US" sz="5400" b="1" dirty="0" smtClean="0"/>
            </a:br>
            <a:r>
              <a:rPr lang="en-US" sz="5400" b="1" dirty="0" smtClean="0"/>
              <a:t>School District</a:t>
            </a:r>
            <a:endParaRPr lang="en-US" sz="5400" b="1" dirty="0"/>
          </a:p>
        </p:txBody>
      </p:sp>
      <p:sp>
        <p:nvSpPr>
          <p:cNvPr id="3" name="Subtitle 2"/>
          <p:cNvSpPr>
            <a:spLocks noGrp="1"/>
          </p:cNvSpPr>
          <p:nvPr>
            <p:ph type="subTitle" idx="1"/>
          </p:nvPr>
        </p:nvSpPr>
        <p:spPr>
          <a:xfrm>
            <a:off x="1325184" y="3203747"/>
            <a:ext cx="6530040" cy="806832"/>
          </a:xfrm>
        </p:spPr>
        <p:txBody>
          <a:bodyPr/>
          <a:lstStyle/>
          <a:p>
            <a:r>
              <a:rPr lang="en-US" dirty="0" smtClean="0"/>
              <a:t>Presentation To Board of Education</a:t>
            </a:r>
          </a:p>
          <a:p>
            <a:r>
              <a:rPr lang="en-US" dirty="0" smtClean="0"/>
              <a:t>And School District Patrons</a:t>
            </a:r>
          </a:p>
        </p:txBody>
      </p:sp>
    </p:spTree>
    <p:extLst>
      <p:ext uri="{BB962C8B-B14F-4D97-AF65-F5344CB8AC3E}">
        <p14:creationId xmlns:p14="http://schemas.microsoft.com/office/powerpoint/2010/main" val="42794664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Revenue	</a:t>
            </a:r>
            <a:endParaRPr lang="en-US" dirty="0"/>
          </a:p>
        </p:txBody>
      </p:sp>
      <p:sp>
        <p:nvSpPr>
          <p:cNvPr id="3" name="Content Placeholder 2"/>
          <p:cNvSpPr>
            <a:spLocks noGrp="1"/>
          </p:cNvSpPr>
          <p:nvPr>
            <p:ph idx="1"/>
          </p:nvPr>
        </p:nvSpPr>
        <p:spPr>
          <a:xfrm>
            <a:off x="862566" y="2130598"/>
            <a:ext cx="7267493" cy="2728382"/>
          </a:xfrm>
        </p:spPr>
        <p:txBody>
          <a:bodyPr>
            <a:normAutofit/>
          </a:bodyPr>
          <a:lstStyle/>
          <a:p>
            <a:r>
              <a:rPr lang="en-US" sz="3600" dirty="0" smtClean="0"/>
              <a:t>Local		</a:t>
            </a:r>
          </a:p>
          <a:p>
            <a:r>
              <a:rPr lang="en-US" sz="3600" dirty="0" smtClean="0"/>
              <a:t>State</a:t>
            </a:r>
          </a:p>
          <a:p>
            <a:r>
              <a:rPr lang="en-US" sz="3600" dirty="0" smtClean="0"/>
              <a:t>Federal</a:t>
            </a:r>
            <a:endParaRPr lang="en-US" sz="3600" dirty="0"/>
          </a:p>
        </p:txBody>
      </p:sp>
    </p:spTree>
    <p:extLst>
      <p:ext uri="{BB962C8B-B14F-4D97-AF65-F5344CB8AC3E}">
        <p14:creationId xmlns:p14="http://schemas.microsoft.com/office/powerpoint/2010/main" val="15643571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Revenue</a:t>
            </a:r>
            <a:r>
              <a:rPr lang="en-US" sz="1600" dirty="0" smtClean="0"/>
              <a:t/>
            </a:r>
            <a:br>
              <a:rPr lang="en-US" sz="1600" dirty="0" smtClean="0"/>
            </a:br>
            <a:r>
              <a:rPr lang="en-US" sz="1600" dirty="0" smtClean="0"/>
              <a:t>(2015-16)	</a:t>
            </a:r>
            <a:endParaRPr lang="en-US" sz="1600" dirty="0"/>
          </a:p>
        </p:txBody>
      </p:sp>
      <p:sp>
        <p:nvSpPr>
          <p:cNvPr id="3" name="Content Placeholder 2"/>
          <p:cNvSpPr>
            <a:spLocks noGrp="1"/>
          </p:cNvSpPr>
          <p:nvPr>
            <p:ph idx="1"/>
          </p:nvPr>
        </p:nvSpPr>
        <p:spPr>
          <a:xfrm>
            <a:off x="947869" y="2130598"/>
            <a:ext cx="7267493" cy="2728382"/>
          </a:xfrm>
        </p:spPr>
        <p:txBody>
          <a:bodyPr>
            <a:normAutofit fontScale="77500" lnSpcReduction="20000"/>
          </a:bodyPr>
          <a:lstStyle/>
          <a:p>
            <a:pPr marL="0" indent="0">
              <a:buNone/>
              <a:tabLst>
                <a:tab pos="2687638" algn="ctr"/>
                <a:tab pos="5376863" algn="ctr"/>
              </a:tabLst>
            </a:pPr>
            <a:r>
              <a:rPr lang="en-US" sz="3600" dirty="0" smtClean="0"/>
              <a:t>	</a:t>
            </a:r>
            <a:r>
              <a:rPr lang="en-US" sz="3600" u="sng" dirty="0" smtClean="0"/>
              <a:t>Drexel R-IV</a:t>
            </a:r>
            <a:r>
              <a:rPr lang="en-US" sz="3600" dirty="0" smtClean="0"/>
              <a:t>	</a:t>
            </a:r>
            <a:r>
              <a:rPr lang="en-US" sz="3600" u="sng" dirty="0" smtClean="0"/>
              <a:t>State Ave.</a:t>
            </a:r>
          </a:p>
          <a:p>
            <a:pPr marL="0" indent="0">
              <a:buNone/>
              <a:tabLst>
                <a:tab pos="2687638" algn="ctr"/>
                <a:tab pos="5376863" algn="ctr"/>
              </a:tabLst>
            </a:pPr>
            <a:r>
              <a:rPr lang="en-US" sz="3600" dirty="0" smtClean="0">
                <a:solidFill>
                  <a:schemeClr val="accent1"/>
                </a:solidFill>
              </a:rPr>
              <a:t>Local	46.59%*	56.25%*	</a:t>
            </a:r>
          </a:p>
          <a:p>
            <a:pPr marL="0" indent="0">
              <a:buNone/>
              <a:tabLst>
                <a:tab pos="2687638" algn="ctr"/>
                <a:tab pos="5376863" algn="ctr"/>
              </a:tabLst>
            </a:pPr>
            <a:r>
              <a:rPr lang="en-US" sz="3600" dirty="0">
                <a:solidFill>
                  <a:schemeClr val="accent3"/>
                </a:solidFill>
              </a:rPr>
              <a:t>State	</a:t>
            </a:r>
            <a:r>
              <a:rPr lang="en-US" sz="3600" dirty="0" smtClean="0">
                <a:solidFill>
                  <a:schemeClr val="accent3"/>
                </a:solidFill>
              </a:rPr>
              <a:t>46.86%	34.31%</a:t>
            </a:r>
            <a:endParaRPr lang="en-US" sz="3600" dirty="0">
              <a:solidFill>
                <a:schemeClr val="accent3"/>
              </a:solidFill>
            </a:endParaRPr>
          </a:p>
          <a:p>
            <a:pPr marL="0" indent="0">
              <a:buNone/>
              <a:tabLst>
                <a:tab pos="2687638" algn="ctr"/>
                <a:tab pos="5376863" algn="ctr"/>
              </a:tabLst>
            </a:pPr>
            <a:r>
              <a:rPr lang="en-US" sz="3600" dirty="0" smtClean="0">
                <a:solidFill>
                  <a:schemeClr val="accent5"/>
                </a:solidFill>
              </a:rPr>
              <a:t>Federal	6.55%	9.44%</a:t>
            </a:r>
          </a:p>
          <a:p>
            <a:pPr marL="0" indent="0">
              <a:buNone/>
              <a:tabLst>
                <a:tab pos="2687638" algn="ctr"/>
                <a:tab pos="5376863" algn="ctr"/>
              </a:tabLst>
            </a:pPr>
            <a:r>
              <a:rPr lang="en-US" sz="2600" dirty="0" smtClean="0">
                <a:solidFill>
                  <a:schemeClr val="tx1"/>
                </a:solidFill>
              </a:rPr>
              <a:t>*Includes Proposition C revenues</a:t>
            </a:r>
            <a:endParaRPr lang="en-US" sz="2600" dirty="0">
              <a:solidFill>
                <a:schemeClr val="tx1"/>
              </a:solidFill>
            </a:endParaRPr>
          </a:p>
        </p:txBody>
      </p:sp>
    </p:spTree>
    <p:extLst>
      <p:ext uri="{BB962C8B-B14F-4D97-AF65-F5344CB8AC3E}">
        <p14:creationId xmlns:p14="http://schemas.microsoft.com/office/powerpoint/2010/main" val="18932231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Local Funds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Property taxes are the main source of your local funds.</a:t>
            </a:r>
          </a:p>
          <a:p>
            <a:r>
              <a:rPr lang="en-US" dirty="0" smtClean="0"/>
              <a:t>Local funds also include such things as fines, merchants and manufacturers surtax, and earnings on investments.</a:t>
            </a:r>
          </a:p>
          <a:p>
            <a:r>
              <a:rPr lang="en-US" dirty="0" smtClean="0"/>
              <a:t>Tax rate is authorized by voters in the district</a:t>
            </a:r>
          </a:p>
          <a:p>
            <a:r>
              <a:rPr lang="en-US" dirty="0" smtClean="0"/>
              <a:t>Tax rate may be adjusted by changes in assessed valuation.  Board may voluntary reduce rate.  Board sets rate by September 1 each year.</a:t>
            </a:r>
          </a:p>
          <a:p>
            <a:r>
              <a:rPr lang="en-US" dirty="0" smtClean="0"/>
              <a:t>Current operating tax rate for Drexel R-IV is $4.2907 per $100 of Assessed valuation.</a:t>
            </a:r>
          </a:p>
          <a:p>
            <a:r>
              <a:rPr lang="en-US" dirty="0" smtClean="0"/>
              <a:t>Drexel R-IV receives about 46.59% of its revenue from the local sources as compared to the state average of 56.25%. </a:t>
            </a:r>
          </a:p>
          <a:p>
            <a:endParaRPr lang="en-US" dirty="0"/>
          </a:p>
        </p:txBody>
      </p:sp>
    </p:spTree>
    <p:extLst>
      <p:ext uri="{BB962C8B-B14F-4D97-AF65-F5344CB8AC3E}">
        <p14:creationId xmlns:p14="http://schemas.microsoft.com/office/powerpoint/2010/main" val="2911305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067174"/>
          </a:xfrm>
        </p:spPr>
        <p:txBody>
          <a:bodyPr/>
          <a:lstStyle/>
          <a:p>
            <a:r>
              <a:rPr lang="en-US" dirty="0" smtClean="0"/>
              <a:t>State Funds</a:t>
            </a:r>
            <a:endParaRPr lang="en-US" dirty="0"/>
          </a:p>
        </p:txBody>
      </p:sp>
      <p:sp>
        <p:nvSpPr>
          <p:cNvPr id="3" name="Content Placeholder 2"/>
          <p:cNvSpPr>
            <a:spLocks noGrp="1"/>
          </p:cNvSpPr>
          <p:nvPr>
            <p:ph idx="1"/>
          </p:nvPr>
        </p:nvSpPr>
        <p:spPr>
          <a:xfrm>
            <a:off x="549275" y="1462618"/>
            <a:ext cx="8042276" cy="4474632"/>
          </a:xfrm>
        </p:spPr>
        <p:txBody>
          <a:bodyPr>
            <a:normAutofit lnSpcReduction="10000"/>
          </a:bodyPr>
          <a:lstStyle/>
          <a:p>
            <a:r>
              <a:rPr lang="en-US" dirty="0" smtClean="0"/>
              <a:t>Drexel R-IV receives 46.86% of its funding from the state as compared to a state average of 34.31%.</a:t>
            </a:r>
          </a:p>
          <a:p>
            <a:r>
              <a:rPr lang="en-US" dirty="0" smtClean="0"/>
              <a:t>Drexel R-IV receives state funding from the following state sources:</a:t>
            </a:r>
          </a:p>
          <a:p>
            <a:pPr lvl="1"/>
            <a:r>
              <a:rPr lang="en-US" dirty="0" smtClean="0"/>
              <a:t>State foundation formula;</a:t>
            </a:r>
          </a:p>
          <a:p>
            <a:pPr lvl="1"/>
            <a:r>
              <a:rPr lang="en-US" dirty="0" smtClean="0"/>
              <a:t>Proposition C sales tax funds (considered local funds in accounting system);</a:t>
            </a:r>
          </a:p>
          <a:p>
            <a:pPr lvl="1"/>
            <a:r>
              <a:rPr lang="en-US" dirty="0" smtClean="0"/>
              <a:t>Transportation;</a:t>
            </a:r>
          </a:p>
          <a:p>
            <a:pPr lvl="1"/>
            <a:r>
              <a:rPr lang="en-US" dirty="0" smtClean="0"/>
              <a:t>Vocational Education;</a:t>
            </a:r>
          </a:p>
          <a:p>
            <a:pPr lvl="1"/>
            <a:r>
              <a:rPr lang="en-US" dirty="0" smtClean="0"/>
              <a:t>Early Childhood Special Education; and</a:t>
            </a:r>
          </a:p>
          <a:p>
            <a:pPr lvl="1"/>
            <a:r>
              <a:rPr lang="en-US" dirty="0" smtClean="0"/>
              <a:t>Parents as Teachers.</a:t>
            </a:r>
          </a:p>
        </p:txBody>
      </p:sp>
    </p:spTree>
    <p:extLst>
      <p:ext uri="{BB962C8B-B14F-4D97-AF65-F5344CB8AC3E}">
        <p14:creationId xmlns:p14="http://schemas.microsoft.com/office/powerpoint/2010/main" val="274864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Formula Factors</a:t>
            </a:r>
            <a:endParaRPr lang="en-US" dirty="0"/>
          </a:p>
        </p:txBody>
      </p:sp>
      <p:sp>
        <p:nvSpPr>
          <p:cNvPr id="3" name="Content Placeholder 2"/>
          <p:cNvSpPr>
            <a:spLocks noGrp="1"/>
          </p:cNvSpPr>
          <p:nvPr>
            <p:ph idx="1"/>
          </p:nvPr>
        </p:nvSpPr>
        <p:spPr>
          <a:xfrm>
            <a:off x="1282037" y="1642924"/>
            <a:ext cx="6987078" cy="4343400"/>
          </a:xfrm>
        </p:spPr>
        <p:txBody>
          <a:bodyPr/>
          <a:lstStyle/>
          <a:p>
            <a:pPr marL="742950" indent="-742950">
              <a:buNone/>
            </a:pPr>
            <a:endParaRPr lang="en-US" dirty="0" smtClean="0">
              <a:latin typeface="Calisto MT" charset="0"/>
            </a:endParaRPr>
          </a:p>
          <a:p>
            <a:pPr marL="0" indent="0">
              <a:buNone/>
            </a:pPr>
            <a:r>
              <a:rPr lang="en-US" dirty="0"/>
              <a:t>Weighted Average Daily Attendance (WADA)</a:t>
            </a:r>
          </a:p>
          <a:p>
            <a:pPr marL="0" indent="0">
              <a:buNone/>
            </a:pPr>
            <a:r>
              <a:rPr lang="en-US" dirty="0"/>
              <a:t>X	State Adequacy Target (SAT)</a:t>
            </a:r>
          </a:p>
          <a:p>
            <a:pPr marL="0" indent="0">
              <a:buNone/>
            </a:pPr>
            <a:r>
              <a:rPr lang="en-US" dirty="0"/>
              <a:t>X	Dollar Value Modifier (DVM)</a:t>
            </a:r>
          </a:p>
          <a:p>
            <a:pPr marL="0" indent="0">
              <a:buNone/>
            </a:pPr>
            <a:r>
              <a:rPr lang="en-US" dirty="0"/>
              <a:t>	Local Effort</a:t>
            </a:r>
          </a:p>
          <a:p>
            <a:pPr marL="0" indent="0">
              <a:buNone/>
            </a:pPr>
            <a:r>
              <a:rPr lang="en-US" dirty="0"/>
              <a:t>=	State Funding</a:t>
            </a:r>
          </a:p>
        </p:txBody>
      </p:sp>
      <p:cxnSp>
        <p:nvCxnSpPr>
          <p:cNvPr id="4" name="Straight Connector 3"/>
          <p:cNvCxnSpPr/>
          <p:nvPr/>
        </p:nvCxnSpPr>
        <p:spPr>
          <a:xfrm>
            <a:off x="1369196" y="4353983"/>
            <a:ext cx="292923"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826963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Foundation Formula</a:t>
            </a:r>
            <a:endParaRPr lang="en-US" dirty="0"/>
          </a:p>
        </p:txBody>
      </p:sp>
      <p:sp>
        <p:nvSpPr>
          <p:cNvPr id="3" name="Content Placeholder 2"/>
          <p:cNvSpPr>
            <a:spLocks noGrp="1"/>
          </p:cNvSpPr>
          <p:nvPr>
            <p:ph idx="1"/>
          </p:nvPr>
        </p:nvSpPr>
        <p:spPr/>
        <p:txBody>
          <a:bodyPr>
            <a:normAutofit/>
          </a:bodyPr>
          <a:lstStyle/>
          <a:p>
            <a:r>
              <a:rPr lang="en-US" dirty="0" smtClean="0"/>
              <a:t>Drexel R-IV is considered a hold harmless school district and is receiving </a:t>
            </a:r>
            <a:r>
              <a:rPr lang="en-US" dirty="0"/>
              <a:t>a total of </a:t>
            </a:r>
            <a:r>
              <a:rPr lang="en-US" dirty="0" smtClean="0"/>
              <a:t>$1,475,384 </a:t>
            </a:r>
            <a:r>
              <a:rPr lang="en-US" dirty="0"/>
              <a:t>from the formula or </a:t>
            </a:r>
            <a:r>
              <a:rPr lang="en-US" dirty="0" smtClean="0"/>
              <a:t>$4,258 </a:t>
            </a:r>
            <a:r>
              <a:rPr lang="en-US" dirty="0"/>
              <a:t>per weighted ADA. </a:t>
            </a:r>
            <a:r>
              <a:rPr lang="en-US" dirty="0" smtClean="0"/>
              <a:t>The amount per student is unlikely to change in the future.</a:t>
            </a:r>
          </a:p>
          <a:p>
            <a:r>
              <a:rPr lang="en-US" dirty="0" smtClean="0"/>
              <a:t>Of this amount, $119,830 comes from gaming.  The district may use this amount in </a:t>
            </a:r>
            <a:r>
              <a:rPr lang="en-US" u="sng" dirty="0" smtClean="0"/>
              <a:t>any</a:t>
            </a:r>
            <a:r>
              <a:rPr lang="en-US" dirty="0" smtClean="0"/>
              <a:t> way they so choose.  (gaming revenue above 2009-10 level must be put in general and teachers funds)</a:t>
            </a:r>
          </a:p>
          <a:p>
            <a:r>
              <a:rPr lang="en-US" u="sng" dirty="0" smtClean="0"/>
              <a:t>At </a:t>
            </a:r>
            <a:r>
              <a:rPr lang="en-US" u="sng" dirty="0"/>
              <a:t>least </a:t>
            </a:r>
            <a:r>
              <a:rPr lang="en-US" dirty="0"/>
              <a:t>75% </a:t>
            </a:r>
            <a:r>
              <a:rPr lang="en-US" dirty="0" smtClean="0"/>
              <a:t>of the state formula funds (excluding gaming funds) must be placed in the teachers fund.</a:t>
            </a:r>
            <a:endParaRPr lang="en-US" dirty="0"/>
          </a:p>
        </p:txBody>
      </p:sp>
    </p:spTree>
    <p:extLst>
      <p:ext uri="{BB962C8B-B14F-4D97-AF65-F5344CB8AC3E}">
        <p14:creationId xmlns:p14="http://schemas.microsoft.com/office/powerpoint/2010/main" val="1087384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Proposition C </a:t>
            </a:r>
          </a:p>
        </p:txBody>
      </p:sp>
      <p:sp>
        <p:nvSpPr>
          <p:cNvPr id="3" name="Content Placeholder 2"/>
          <p:cNvSpPr>
            <a:spLocks noGrp="1"/>
          </p:cNvSpPr>
          <p:nvPr>
            <p:ph idx="1"/>
          </p:nvPr>
        </p:nvSpPr>
        <p:spPr/>
        <p:txBody>
          <a:bodyPr>
            <a:normAutofit fontScale="92500" lnSpcReduction="20000"/>
          </a:bodyPr>
          <a:lstStyle/>
          <a:p>
            <a:r>
              <a:rPr lang="en-US" dirty="0" smtClean="0"/>
              <a:t>One-cent sales tax approved by voters in 1982.</a:t>
            </a:r>
          </a:p>
          <a:p>
            <a:r>
              <a:rPr lang="en-US" dirty="0" smtClean="0"/>
              <a:t>One-half of funds used for district expenses.  One-half used to reduce property taxes.</a:t>
            </a:r>
          </a:p>
          <a:p>
            <a:r>
              <a:rPr lang="en-US" dirty="0" smtClean="0"/>
              <a:t>Drexel R-IV passed an issue several years ago waiving the use of these funds to reduce property taxes.  All Proposition C funds may be used </a:t>
            </a:r>
            <a:r>
              <a:rPr lang="en-US" dirty="0"/>
              <a:t>in </a:t>
            </a:r>
            <a:r>
              <a:rPr lang="en-US" dirty="0" smtClean="0"/>
              <a:t>Drexel R-IV for operational costs.</a:t>
            </a:r>
          </a:p>
          <a:p>
            <a:r>
              <a:rPr lang="en-US" dirty="0" smtClean="0"/>
              <a:t>75</a:t>
            </a:r>
            <a:r>
              <a:rPr lang="en-US" dirty="0"/>
              <a:t>% of the Proposition C must be placed in the teachers fund. </a:t>
            </a:r>
            <a:endParaRPr lang="en-US" dirty="0" smtClean="0"/>
          </a:p>
          <a:p>
            <a:r>
              <a:rPr lang="en-US" dirty="0" smtClean="0"/>
              <a:t>Proposition C funds are paid on the previous year WADA.</a:t>
            </a:r>
          </a:p>
          <a:p>
            <a:r>
              <a:rPr lang="en-US" dirty="0" smtClean="0"/>
              <a:t>Last year, Drexel R-IV received $296,411 from Prop C.</a:t>
            </a:r>
            <a:r>
              <a:rPr lang="en-US" dirty="0"/>
              <a:t>		</a:t>
            </a:r>
          </a:p>
          <a:p>
            <a:endParaRPr lang="en-US" dirty="0"/>
          </a:p>
        </p:txBody>
      </p:sp>
    </p:spTree>
    <p:extLst>
      <p:ext uri="{BB962C8B-B14F-4D97-AF65-F5344CB8AC3E}">
        <p14:creationId xmlns:p14="http://schemas.microsoft.com/office/powerpoint/2010/main" val="3919572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Funding</a:t>
            </a:r>
            <a:endParaRPr lang="en-US" dirty="0"/>
          </a:p>
        </p:txBody>
      </p:sp>
      <p:sp>
        <p:nvSpPr>
          <p:cNvPr id="3" name="Content Placeholder 2"/>
          <p:cNvSpPr>
            <a:spLocks noGrp="1"/>
          </p:cNvSpPr>
          <p:nvPr>
            <p:ph idx="1"/>
          </p:nvPr>
        </p:nvSpPr>
        <p:spPr/>
        <p:txBody>
          <a:bodyPr/>
          <a:lstStyle/>
          <a:p>
            <a:r>
              <a:rPr lang="en-US" dirty="0" smtClean="0"/>
              <a:t>Federal funding is also complex and largely depends on the how many students are on free and reduced lunches.</a:t>
            </a:r>
          </a:p>
          <a:p>
            <a:r>
              <a:rPr lang="en-US" dirty="0" smtClean="0"/>
              <a:t>Drexel R-IV receives about 6.55% of its funding from the Federal government which compares to the state average of 9.44%.</a:t>
            </a:r>
            <a:endParaRPr lang="en-US" dirty="0"/>
          </a:p>
        </p:txBody>
      </p:sp>
    </p:spTree>
    <p:extLst>
      <p:ext uri="{BB962C8B-B14F-4D97-AF65-F5344CB8AC3E}">
        <p14:creationId xmlns:p14="http://schemas.microsoft.com/office/powerpoint/2010/main" val="189852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63245"/>
            <a:ext cx="8042276" cy="1336956"/>
          </a:xfrm>
        </p:spPr>
        <p:txBody>
          <a:bodyPr/>
          <a:lstStyle/>
          <a:p>
            <a:r>
              <a:rPr lang="en-US" dirty="0" smtClean="0"/>
              <a:t>Some Observations</a:t>
            </a:r>
            <a:endParaRPr lang="en-US" dirty="0"/>
          </a:p>
        </p:txBody>
      </p:sp>
      <p:sp>
        <p:nvSpPr>
          <p:cNvPr id="3" name="Content Placeholder 2"/>
          <p:cNvSpPr>
            <a:spLocks noGrp="1"/>
          </p:cNvSpPr>
          <p:nvPr>
            <p:ph idx="1"/>
          </p:nvPr>
        </p:nvSpPr>
        <p:spPr>
          <a:xfrm>
            <a:off x="549275" y="1739261"/>
            <a:ext cx="8042276" cy="4343400"/>
          </a:xfrm>
        </p:spPr>
        <p:txBody>
          <a:bodyPr>
            <a:normAutofit/>
          </a:bodyPr>
          <a:lstStyle/>
          <a:p>
            <a:r>
              <a:rPr lang="en-US" dirty="0" smtClean="0"/>
              <a:t>Drexel R-IV has 43.2% of students on free and reduced lunches as compared to a state average of 51.25%.</a:t>
            </a:r>
          </a:p>
          <a:p>
            <a:r>
              <a:rPr lang="en-US" dirty="0" smtClean="0"/>
              <a:t>Drexel R-IV is equally dependent at this point on local taxes and the state of Missouri for its funding.  Whereas some schools are more dependent on local taxes and some are more dependent on the state for its funding source.</a:t>
            </a:r>
          </a:p>
          <a:p>
            <a:pPr marL="0" indent="0">
              <a:buNone/>
            </a:pPr>
            <a:endParaRPr lang="en-US" dirty="0" smtClean="0"/>
          </a:p>
          <a:p>
            <a:endParaRPr lang="en-US" dirty="0" smtClean="0"/>
          </a:p>
        </p:txBody>
      </p:sp>
    </p:spTree>
    <p:extLst>
      <p:ext uri="{BB962C8B-B14F-4D97-AF65-F5344CB8AC3E}">
        <p14:creationId xmlns:p14="http://schemas.microsoft.com/office/powerpoint/2010/main" val="1552582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Observations</a:t>
            </a:r>
            <a:endParaRPr lang="en-US" dirty="0"/>
          </a:p>
        </p:txBody>
      </p:sp>
      <p:sp>
        <p:nvSpPr>
          <p:cNvPr id="3" name="Content Placeholder 2"/>
          <p:cNvSpPr>
            <a:spLocks noGrp="1"/>
          </p:cNvSpPr>
          <p:nvPr>
            <p:ph idx="1"/>
          </p:nvPr>
        </p:nvSpPr>
        <p:spPr>
          <a:xfrm>
            <a:off x="549275" y="1600201"/>
            <a:ext cx="8042276" cy="4612216"/>
          </a:xfrm>
        </p:spPr>
        <p:txBody>
          <a:bodyPr/>
          <a:lstStyle/>
          <a:p>
            <a:r>
              <a:rPr lang="en-US" dirty="0" smtClean="0"/>
              <a:t>There </a:t>
            </a:r>
            <a:r>
              <a:rPr lang="en-US" dirty="0"/>
              <a:t>does not appear to be any large influx of state funding for the public schools in the foreseeable future.</a:t>
            </a:r>
          </a:p>
          <a:p>
            <a:r>
              <a:rPr lang="en-US" dirty="0" smtClean="0"/>
              <a:t>The Governor recently announced withholding of transportation funding which will significantly impact this revenue source and will require this to be made up from local revenue.</a:t>
            </a:r>
          </a:p>
        </p:txBody>
      </p:sp>
    </p:spTree>
    <p:extLst>
      <p:ext uri="{BB962C8B-B14F-4D97-AF65-F5344CB8AC3E}">
        <p14:creationId xmlns:p14="http://schemas.microsoft.com/office/powerpoint/2010/main" val="2080366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Presentation</a:t>
            </a:r>
            <a:endParaRPr lang="en-US" dirty="0"/>
          </a:p>
        </p:txBody>
      </p:sp>
      <p:sp>
        <p:nvSpPr>
          <p:cNvPr id="3" name="Content Placeholder 2"/>
          <p:cNvSpPr>
            <a:spLocks noGrp="1"/>
          </p:cNvSpPr>
          <p:nvPr>
            <p:ph idx="1"/>
          </p:nvPr>
        </p:nvSpPr>
        <p:spPr>
          <a:xfrm>
            <a:off x="1278903" y="1862914"/>
            <a:ext cx="5990357" cy="4343400"/>
          </a:xfrm>
        </p:spPr>
        <p:txBody>
          <a:bodyPr/>
          <a:lstStyle/>
          <a:p>
            <a:r>
              <a:rPr lang="en-US" dirty="0" smtClean="0"/>
              <a:t>School District Funds</a:t>
            </a:r>
          </a:p>
          <a:p>
            <a:r>
              <a:rPr lang="en-US" dirty="0" smtClean="0"/>
              <a:t>Sources of Revenue</a:t>
            </a:r>
          </a:p>
          <a:p>
            <a:r>
              <a:rPr lang="en-US" dirty="0" smtClean="0"/>
              <a:t>Review Fund Balances</a:t>
            </a:r>
          </a:p>
          <a:p>
            <a:r>
              <a:rPr lang="en-US" dirty="0" smtClean="0"/>
              <a:t>Our Observations</a:t>
            </a:r>
          </a:p>
          <a:p>
            <a:pPr marL="0" indent="0">
              <a:buNone/>
            </a:pPr>
            <a:endParaRPr lang="en-US" dirty="0"/>
          </a:p>
        </p:txBody>
      </p:sp>
    </p:spTree>
    <p:extLst>
      <p:ext uri="{BB962C8B-B14F-4D97-AF65-F5344CB8AC3E}">
        <p14:creationId xmlns:p14="http://schemas.microsoft.com/office/powerpoint/2010/main" val="2879678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Observations</a:t>
            </a:r>
            <a:endParaRPr lang="en-US" dirty="0"/>
          </a:p>
        </p:txBody>
      </p:sp>
      <p:sp>
        <p:nvSpPr>
          <p:cNvPr id="3" name="Content Placeholder 2"/>
          <p:cNvSpPr>
            <a:spLocks noGrp="1"/>
          </p:cNvSpPr>
          <p:nvPr>
            <p:ph idx="1"/>
          </p:nvPr>
        </p:nvSpPr>
        <p:spPr>
          <a:xfrm>
            <a:off x="549275" y="1600201"/>
            <a:ext cx="8042276" cy="4612216"/>
          </a:xfrm>
        </p:spPr>
        <p:txBody>
          <a:bodyPr>
            <a:normAutofit/>
          </a:bodyPr>
          <a:lstStyle/>
          <a:p>
            <a:r>
              <a:rPr lang="en-US" dirty="0" smtClean="0"/>
              <a:t>If Drexel R-IV needs additional funds to improve educational services it offers to its students, the only possible source is to increase the operating tax levy.</a:t>
            </a:r>
          </a:p>
        </p:txBody>
      </p:sp>
    </p:spTree>
    <p:extLst>
      <p:ext uri="{BB962C8B-B14F-4D97-AF65-F5344CB8AC3E}">
        <p14:creationId xmlns:p14="http://schemas.microsoft.com/office/powerpoint/2010/main" val="1270345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4383" y="867816"/>
            <a:ext cx="8042276" cy="4343400"/>
          </a:xfrm>
        </p:spPr>
        <p:txBody>
          <a:bodyPr>
            <a:normAutofit/>
          </a:bodyPr>
          <a:lstStyle/>
          <a:p>
            <a:pPr marL="0" indent="0" algn="ctr">
              <a:buNone/>
            </a:pPr>
            <a:r>
              <a:rPr lang="en-US" sz="6600" b="1" dirty="0" smtClean="0"/>
              <a:t>Questions?</a:t>
            </a:r>
          </a:p>
          <a:p>
            <a:pPr marL="0" indent="0" algn="ctr">
              <a:buNone/>
            </a:pPr>
            <a:r>
              <a:rPr lang="en-US" b="1" dirty="0" smtClean="0"/>
              <a:t>Please contact Terry Mayfield at</a:t>
            </a:r>
          </a:p>
          <a:p>
            <a:pPr marL="0" indent="0" algn="ctr">
              <a:buNone/>
            </a:pPr>
            <a:r>
              <a:rPr lang="en-US" b="1" dirty="0" smtClean="0">
                <a:hlinkClick r:id="rId2"/>
              </a:rPr>
              <a:t>tmayfield@drexelbobcats.net</a:t>
            </a:r>
            <a:endParaRPr lang="en-US" b="1" dirty="0" smtClean="0"/>
          </a:p>
          <a:p>
            <a:pPr marL="0" indent="0" algn="ctr">
              <a:buNone/>
            </a:pPr>
            <a:r>
              <a:rPr lang="en-US" b="1" dirty="0" smtClean="0"/>
              <a:t>816-657-4715</a:t>
            </a:r>
            <a:endParaRPr lang="en-US" b="1" dirty="0"/>
          </a:p>
          <a:p>
            <a:pPr marL="0" indent="0" algn="ctr">
              <a:buNone/>
            </a:pPr>
            <a:endParaRPr lang="en-US" sz="6600" b="1" dirty="0"/>
          </a:p>
        </p:txBody>
      </p:sp>
    </p:spTree>
    <p:extLst>
      <p:ext uri="{BB962C8B-B14F-4D97-AF65-F5344CB8AC3E}">
        <p14:creationId xmlns:p14="http://schemas.microsoft.com/office/powerpoint/2010/main" val="555734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School District Funds</a:t>
            </a:r>
            <a:endParaRPr lang="en-US" dirty="0"/>
          </a:p>
        </p:txBody>
      </p:sp>
      <p:sp>
        <p:nvSpPr>
          <p:cNvPr id="3" name="Content Placeholder 2"/>
          <p:cNvSpPr>
            <a:spLocks noGrp="1"/>
          </p:cNvSpPr>
          <p:nvPr>
            <p:ph idx="1"/>
          </p:nvPr>
        </p:nvSpPr>
        <p:spPr/>
        <p:txBody>
          <a:bodyPr/>
          <a:lstStyle/>
          <a:p>
            <a:r>
              <a:rPr lang="en-US" dirty="0" smtClean="0"/>
              <a:t>Operating Fund (Incidental Fund)</a:t>
            </a:r>
          </a:p>
          <a:p>
            <a:r>
              <a:rPr lang="en-US" dirty="0" smtClean="0"/>
              <a:t>Special Revenue Fund (Teachers Fund)</a:t>
            </a:r>
          </a:p>
          <a:p>
            <a:r>
              <a:rPr lang="en-US" dirty="0" smtClean="0"/>
              <a:t>Debt Service Fund</a:t>
            </a:r>
          </a:p>
          <a:p>
            <a:r>
              <a:rPr lang="en-US" dirty="0" smtClean="0"/>
              <a:t>Capital Projects Fund</a:t>
            </a:r>
          </a:p>
          <a:p>
            <a:r>
              <a:rPr lang="en-US" dirty="0"/>
              <a:t>Specific accounting codes are used to determine </a:t>
            </a:r>
            <a:r>
              <a:rPr lang="en-US" dirty="0" smtClean="0"/>
              <a:t>into which </a:t>
            </a:r>
            <a:r>
              <a:rPr lang="en-US" dirty="0"/>
              <a:t>fund money flows </a:t>
            </a:r>
            <a:r>
              <a:rPr lang="en-US" dirty="0" smtClean="0"/>
              <a:t>and from which fund payments are made. </a:t>
            </a:r>
            <a:endParaRPr lang="en-US" dirty="0"/>
          </a:p>
          <a:p>
            <a:endParaRPr lang="en-US" dirty="0"/>
          </a:p>
        </p:txBody>
      </p:sp>
    </p:spTree>
    <p:extLst>
      <p:ext uri="{BB962C8B-B14F-4D97-AF65-F5344CB8AC3E}">
        <p14:creationId xmlns:p14="http://schemas.microsoft.com/office/powerpoint/2010/main" val="26322987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Revenue/Teachers</a:t>
            </a:r>
            <a:endParaRPr lang="en-US" dirty="0"/>
          </a:p>
        </p:txBody>
      </p:sp>
      <p:sp>
        <p:nvSpPr>
          <p:cNvPr id="3" name="Content Placeholder 2"/>
          <p:cNvSpPr>
            <a:spLocks noGrp="1"/>
          </p:cNvSpPr>
          <p:nvPr>
            <p:ph idx="1"/>
          </p:nvPr>
        </p:nvSpPr>
        <p:spPr/>
        <p:txBody>
          <a:bodyPr>
            <a:normAutofit lnSpcReduction="10000"/>
          </a:bodyPr>
          <a:lstStyle/>
          <a:p>
            <a:r>
              <a:rPr lang="en-US" dirty="0" smtClean="0"/>
              <a:t>Used for the day-to-day operation of the school district.</a:t>
            </a:r>
          </a:p>
          <a:p>
            <a:r>
              <a:rPr lang="en-US" dirty="0"/>
              <a:t>Revenues for these two funds come from local property taxes as well as state and federal funding</a:t>
            </a:r>
            <a:r>
              <a:rPr lang="en-US" dirty="0" smtClean="0"/>
              <a:t>.</a:t>
            </a:r>
          </a:p>
          <a:p>
            <a:r>
              <a:rPr lang="en-US" dirty="0" smtClean="0"/>
              <a:t>Items paid from these funds include such things as:</a:t>
            </a:r>
          </a:p>
          <a:p>
            <a:pPr lvl="1"/>
            <a:r>
              <a:rPr lang="en-US" dirty="0" smtClean="0"/>
              <a:t>Salaries for district employees;</a:t>
            </a:r>
          </a:p>
          <a:p>
            <a:pPr lvl="1"/>
            <a:r>
              <a:rPr lang="en-US" dirty="0" smtClean="0"/>
              <a:t>Benefits for district employees;</a:t>
            </a:r>
          </a:p>
          <a:p>
            <a:pPr lvl="1"/>
            <a:r>
              <a:rPr lang="en-US" dirty="0" smtClean="0"/>
              <a:t>Instructional supplies;</a:t>
            </a:r>
          </a:p>
          <a:p>
            <a:pPr lvl="1"/>
            <a:r>
              <a:rPr lang="en-US" dirty="0" smtClean="0"/>
              <a:t>Transportation costs;</a:t>
            </a:r>
          </a:p>
          <a:p>
            <a:pPr lvl="1"/>
            <a:r>
              <a:rPr lang="en-US" dirty="0" smtClean="0"/>
              <a:t>Food Services; and </a:t>
            </a:r>
          </a:p>
          <a:p>
            <a:pPr lvl="1"/>
            <a:r>
              <a:rPr lang="en-US" dirty="0" smtClean="0"/>
              <a:t>District utilities, etc.</a:t>
            </a:r>
            <a:endParaRPr lang="en-US" dirty="0"/>
          </a:p>
        </p:txBody>
      </p:sp>
    </p:spTree>
    <p:extLst>
      <p:ext uri="{BB962C8B-B14F-4D97-AF65-F5344CB8AC3E}">
        <p14:creationId xmlns:p14="http://schemas.microsoft.com/office/powerpoint/2010/main" val="2648190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Revenue/Teachers</a:t>
            </a:r>
            <a:endParaRPr lang="en-US" dirty="0"/>
          </a:p>
        </p:txBody>
      </p:sp>
      <p:sp>
        <p:nvSpPr>
          <p:cNvPr id="3" name="Content Placeholder 2"/>
          <p:cNvSpPr>
            <a:spLocks noGrp="1"/>
          </p:cNvSpPr>
          <p:nvPr>
            <p:ph idx="1"/>
          </p:nvPr>
        </p:nvSpPr>
        <p:spPr>
          <a:xfrm>
            <a:off x="549275" y="1600201"/>
            <a:ext cx="8042276" cy="4803526"/>
          </a:xfrm>
        </p:spPr>
        <p:txBody>
          <a:bodyPr/>
          <a:lstStyle/>
          <a:p>
            <a:r>
              <a:rPr lang="en-US" dirty="0" smtClean="0"/>
              <a:t>Combined balance carried in these funds is the primary indicator of a district’s financial viability and stability.</a:t>
            </a:r>
          </a:p>
          <a:p>
            <a:r>
              <a:rPr lang="en-US" dirty="0" smtClean="0"/>
              <a:t>At a minimum, a school district should carry a combined fund balance in the General and Teachers Funds sufficient to make it through December without going negative on a fund balance basis.</a:t>
            </a:r>
          </a:p>
          <a:p>
            <a:r>
              <a:rPr lang="en-US" dirty="0" smtClean="0"/>
              <a:t>Drexel R-IV General Revenue and Teachers Fund Balance at the end of June 2016 was $813,262 or 24.08% of the combined expenses in these two funds.</a:t>
            </a:r>
            <a:endParaRPr lang="en-US" dirty="0"/>
          </a:p>
        </p:txBody>
      </p:sp>
    </p:spTree>
    <p:extLst>
      <p:ext uri="{BB962C8B-B14F-4D97-AF65-F5344CB8AC3E}">
        <p14:creationId xmlns:p14="http://schemas.microsoft.com/office/powerpoint/2010/main" val="2788822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Debt Service Fund</a:t>
            </a:r>
            <a:endParaRPr lang="en-US" dirty="0"/>
          </a:p>
        </p:txBody>
      </p:sp>
      <p:sp>
        <p:nvSpPr>
          <p:cNvPr id="3" name="Content Placeholder 2"/>
          <p:cNvSpPr>
            <a:spLocks noGrp="1"/>
          </p:cNvSpPr>
          <p:nvPr>
            <p:ph idx="1"/>
          </p:nvPr>
        </p:nvSpPr>
        <p:spPr>
          <a:xfrm>
            <a:off x="549275" y="1600201"/>
            <a:ext cx="8042276" cy="4641406"/>
          </a:xfrm>
        </p:spPr>
        <p:txBody>
          <a:bodyPr>
            <a:normAutofit fontScale="92500" lnSpcReduction="20000"/>
          </a:bodyPr>
          <a:lstStyle/>
          <a:p>
            <a:r>
              <a:rPr lang="en-US" dirty="0" smtClean="0"/>
              <a:t>Used to pay the district’s debt that is authorized by voters.</a:t>
            </a:r>
          </a:p>
          <a:p>
            <a:r>
              <a:rPr lang="en-US" dirty="0"/>
              <a:t>Has it’s own tax levy to support the payments and </a:t>
            </a:r>
            <a:r>
              <a:rPr lang="en-US" dirty="0" smtClean="0"/>
              <a:t>tax rate may </a:t>
            </a:r>
            <a:r>
              <a:rPr lang="en-US" dirty="0"/>
              <a:t>fluctuate according to debt repayment</a:t>
            </a:r>
            <a:r>
              <a:rPr lang="en-US" dirty="0" smtClean="0"/>
              <a:t>.</a:t>
            </a:r>
          </a:p>
          <a:p>
            <a:r>
              <a:rPr lang="en-US" dirty="0" smtClean="0"/>
              <a:t>Balance is highly predictable because expenditures usually consist of two items, principal and interest and are known in advance.</a:t>
            </a:r>
          </a:p>
          <a:p>
            <a:r>
              <a:rPr lang="en-US" dirty="0" smtClean="0"/>
              <a:t>Debt Service Fund monies are placed in a separate bank account and are not to be comingled with the district’s operating monies.</a:t>
            </a:r>
          </a:p>
          <a:p>
            <a:r>
              <a:rPr lang="en-US" dirty="0" smtClean="0"/>
              <a:t>State Auditor’s Office monitors the fund balance in the Debt Service Fund when calculating the maximum annual Debt Service Fund Levy.</a:t>
            </a:r>
            <a:endParaRPr lang="en-US" dirty="0"/>
          </a:p>
        </p:txBody>
      </p:sp>
    </p:spTree>
    <p:extLst>
      <p:ext uri="{BB962C8B-B14F-4D97-AF65-F5344CB8AC3E}">
        <p14:creationId xmlns:p14="http://schemas.microsoft.com/office/powerpoint/2010/main" val="48165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Debt Service Fund</a:t>
            </a:r>
            <a:endParaRPr lang="en-US" dirty="0"/>
          </a:p>
        </p:txBody>
      </p:sp>
      <p:sp>
        <p:nvSpPr>
          <p:cNvPr id="3" name="Content Placeholder 2"/>
          <p:cNvSpPr>
            <a:spLocks noGrp="1"/>
          </p:cNvSpPr>
          <p:nvPr>
            <p:ph idx="1"/>
          </p:nvPr>
        </p:nvSpPr>
        <p:spPr/>
        <p:txBody>
          <a:bodyPr>
            <a:normAutofit/>
          </a:bodyPr>
          <a:lstStyle/>
          <a:p>
            <a:r>
              <a:rPr lang="en-US" dirty="0" smtClean="0"/>
              <a:t>Drexel R-IV currently has a debt service levy in 2016-17 of </a:t>
            </a:r>
            <a:r>
              <a:rPr lang="en-US" dirty="0" smtClean="0"/>
              <a:t>$0.9672</a:t>
            </a:r>
            <a:r>
              <a:rPr lang="en-US" dirty="0" smtClean="0"/>
              <a:t>.</a:t>
            </a:r>
          </a:p>
          <a:p>
            <a:r>
              <a:rPr lang="en-US" dirty="0" smtClean="0"/>
              <a:t>These funds are used to pay the interest and principal on the district’s debt.</a:t>
            </a:r>
          </a:p>
          <a:p>
            <a:r>
              <a:rPr lang="en-US" dirty="0" smtClean="0"/>
              <a:t>Total interest paid in FY16 was $91,115 and total principal paid was $135,000.</a:t>
            </a:r>
          </a:p>
          <a:p>
            <a:r>
              <a:rPr lang="en-US" dirty="0" smtClean="0"/>
              <a:t>Debt will be totally paid off in FY34.</a:t>
            </a:r>
          </a:p>
        </p:txBody>
      </p:sp>
    </p:spTree>
    <p:extLst>
      <p:ext uri="{BB962C8B-B14F-4D97-AF65-F5344CB8AC3E}">
        <p14:creationId xmlns:p14="http://schemas.microsoft.com/office/powerpoint/2010/main" val="2320955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Projects Fund</a:t>
            </a:r>
            <a:endParaRPr lang="en-US" dirty="0"/>
          </a:p>
        </p:txBody>
      </p:sp>
      <p:sp>
        <p:nvSpPr>
          <p:cNvPr id="3" name="Content Placeholder 2"/>
          <p:cNvSpPr>
            <a:spLocks noGrp="1"/>
          </p:cNvSpPr>
          <p:nvPr>
            <p:ph idx="1"/>
          </p:nvPr>
        </p:nvSpPr>
        <p:spPr/>
        <p:txBody>
          <a:bodyPr>
            <a:normAutofit/>
          </a:bodyPr>
          <a:lstStyle/>
          <a:p>
            <a:r>
              <a:rPr lang="en-US" dirty="0" smtClean="0"/>
              <a:t>Money from this fund may only be spent for:</a:t>
            </a:r>
          </a:p>
          <a:p>
            <a:pPr lvl="1"/>
            <a:r>
              <a:rPr lang="en-US" dirty="0" smtClean="0"/>
              <a:t>Erection of buildings;</a:t>
            </a:r>
          </a:p>
          <a:p>
            <a:pPr lvl="1"/>
            <a:r>
              <a:rPr lang="en-US" dirty="0" smtClean="0"/>
              <a:t>Additions to buildings;</a:t>
            </a:r>
          </a:p>
          <a:p>
            <a:pPr lvl="1"/>
            <a:r>
              <a:rPr lang="en-US" dirty="0" smtClean="0"/>
              <a:t>Remodeling or reconstruction of buildings;</a:t>
            </a:r>
          </a:p>
          <a:p>
            <a:pPr lvl="1"/>
            <a:r>
              <a:rPr lang="en-US" dirty="0" smtClean="0"/>
              <a:t>Furnishing for buildings;</a:t>
            </a:r>
          </a:p>
          <a:p>
            <a:pPr lvl="1"/>
            <a:r>
              <a:rPr lang="en-US" dirty="0" smtClean="0"/>
              <a:t>Payment of lease purchase obligations;</a:t>
            </a:r>
          </a:p>
          <a:p>
            <a:pPr lvl="1"/>
            <a:r>
              <a:rPr lang="en-US" dirty="0" smtClean="0"/>
              <a:t>Purchases of real estate; or</a:t>
            </a:r>
          </a:p>
          <a:p>
            <a:pPr lvl="1"/>
            <a:r>
              <a:rPr lang="en-US" dirty="0" smtClean="0"/>
              <a:t>Other capital outlay expenditures.</a:t>
            </a:r>
            <a:endParaRPr lang="en-US" dirty="0"/>
          </a:p>
        </p:txBody>
      </p:sp>
    </p:spTree>
    <p:extLst>
      <p:ext uri="{BB962C8B-B14F-4D97-AF65-F5344CB8AC3E}">
        <p14:creationId xmlns:p14="http://schemas.microsoft.com/office/powerpoint/2010/main" val="357006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Capital Projects Fund</a:t>
            </a:r>
            <a:endParaRPr lang="en-US" dirty="0"/>
          </a:p>
        </p:txBody>
      </p:sp>
      <p:sp>
        <p:nvSpPr>
          <p:cNvPr id="3" name="Content Placeholder 2"/>
          <p:cNvSpPr>
            <a:spLocks noGrp="1"/>
          </p:cNvSpPr>
          <p:nvPr>
            <p:ph idx="1"/>
          </p:nvPr>
        </p:nvSpPr>
        <p:spPr>
          <a:xfrm>
            <a:off x="549275" y="1600201"/>
            <a:ext cx="8042276" cy="4452267"/>
          </a:xfrm>
        </p:spPr>
        <p:txBody>
          <a:bodyPr>
            <a:normAutofit lnSpcReduction="10000"/>
          </a:bodyPr>
          <a:lstStyle/>
          <a:p>
            <a:r>
              <a:rPr lang="en-US" dirty="0" smtClean="0"/>
              <a:t>Any expenditure for equipment that has a unit cost of $1,000 or more and a useful life estimated at more than one year should be made from Capital Projects fund.</a:t>
            </a:r>
          </a:p>
          <a:p>
            <a:r>
              <a:rPr lang="en-US" dirty="0" smtClean="0"/>
              <a:t>Current operating expenses such as repairs and supplies </a:t>
            </a:r>
            <a:r>
              <a:rPr lang="en-US" u="sng" dirty="0" smtClean="0"/>
              <a:t>can not </a:t>
            </a:r>
            <a:r>
              <a:rPr lang="en-US" dirty="0" smtClean="0"/>
              <a:t>be paid from Capital Projects Fund.</a:t>
            </a:r>
          </a:p>
          <a:p>
            <a:r>
              <a:rPr lang="en-US" dirty="0" smtClean="0"/>
              <a:t>Funds may be transferred to Capital Projects using a formula that is in state statute and/or the district may elect to use gaming funds. (more on this later)</a:t>
            </a:r>
          </a:p>
          <a:p>
            <a:r>
              <a:rPr lang="en-US" dirty="0" smtClean="0"/>
              <a:t>At the end of the 2015-16 Drexel R-IV had a balance of $168,307 in this fund.</a:t>
            </a:r>
          </a:p>
          <a:p>
            <a:endParaRPr lang="en-US" dirty="0"/>
          </a:p>
        </p:txBody>
      </p:sp>
    </p:spTree>
    <p:extLst>
      <p:ext uri="{BB962C8B-B14F-4D97-AF65-F5344CB8AC3E}">
        <p14:creationId xmlns:p14="http://schemas.microsoft.com/office/powerpoint/2010/main" val="442569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515</TotalTime>
  <Words>1105</Words>
  <Application>Microsoft Office PowerPoint</Application>
  <PresentationFormat>On-screen Show (4:3)</PresentationFormat>
  <Paragraphs>112</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Calisto MT</vt:lpstr>
      <vt:lpstr>News Gothic MT</vt:lpstr>
      <vt:lpstr>Wingdings 2</vt:lpstr>
      <vt:lpstr>Breeze</vt:lpstr>
      <vt:lpstr>Drexel R-IV School District</vt:lpstr>
      <vt:lpstr>Overview of Presentation</vt:lpstr>
      <vt:lpstr>School District Funds</vt:lpstr>
      <vt:lpstr>General Revenue/Teachers</vt:lpstr>
      <vt:lpstr>General Revenue/Teachers</vt:lpstr>
      <vt:lpstr>Debt Service Fund</vt:lpstr>
      <vt:lpstr>Debt Service Fund</vt:lpstr>
      <vt:lpstr>Capital Projects Fund</vt:lpstr>
      <vt:lpstr>Capital Projects Fund</vt:lpstr>
      <vt:lpstr>Sources of Revenue </vt:lpstr>
      <vt:lpstr>Sources of Revenue (2015-16) </vt:lpstr>
      <vt:lpstr>Local Funds</vt:lpstr>
      <vt:lpstr>State Funds</vt:lpstr>
      <vt:lpstr>Basic Formula Factors</vt:lpstr>
      <vt:lpstr>Foundation Formula</vt:lpstr>
      <vt:lpstr>Proposition C </vt:lpstr>
      <vt:lpstr>Federal Funding</vt:lpstr>
      <vt:lpstr>Some Observations</vt:lpstr>
      <vt:lpstr>Some Observations</vt:lpstr>
      <vt:lpstr>Some Observations</vt:lpstr>
      <vt:lpstr>PowerPoint Presentation</vt:lpstr>
    </vt:vector>
  </TitlesOfParts>
  <Company>MASA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Pleasant Hill R-III School District</dc:title>
  <dc:creator>Roger Kurtz</dc:creator>
  <cp:lastModifiedBy>Kirby Hall</cp:lastModifiedBy>
  <cp:revision>39</cp:revision>
  <cp:lastPrinted>2016-10-04T21:30:39Z</cp:lastPrinted>
  <dcterms:created xsi:type="dcterms:W3CDTF">2016-10-04T13:40:42Z</dcterms:created>
  <dcterms:modified xsi:type="dcterms:W3CDTF">2016-10-13T16:07:38Z</dcterms:modified>
</cp:coreProperties>
</file>